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3" r:id="rId2"/>
    <p:sldId id="262" r:id="rId3"/>
    <p:sldId id="264" r:id="rId4"/>
    <p:sldId id="266" r:id="rId5"/>
    <p:sldId id="267" r:id="rId6"/>
    <p:sldId id="268" r:id="rId7"/>
    <p:sldId id="269" r:id="rId8"/>
    <p:sldId id="271" r:id="rId9"/>
    <p:sldId id="270" r:id="rId10"/>
    <p:sldId id="272" r:id="rId11"/>
    <p:sldId id="274" r:id="rId12"/>
    <p:sldId id="275" r:id="rId13"/>
    <p:sldId id="276" r:id="rId14"/>
    <p:sldId id="273" r:id="rId15"/>
    <p:sldId id="279" r:id="rId16"/>
    <p:sldId id="278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9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23FD18F-5592-4189-B6BB-55BBED084D93}" type="datetimeFigureOut">
              <a:rPr lang="en-US"/>
              <a:pPr>
                <a:defRPr/>
              </a:pPr>
              <a:t>10/5/13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41F4302C-00E4-4729-B981-5091C34E6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C47663E0-376F-42CD-A809-8A9037ADCC28}" type="datetimeFigureOut">
              <a:rPr lang="en-US"/>
              <a:pPr>
                <a:defRPr/>
              </a:pPr>
              <a:t>10/5/13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687274D-A3D5-4C05-9C3C-6073A16CE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FFF8CE-8F79-404B-A30D-A488F02316F3}" type="slidenum">
              <a:rPr lang="en-US">
                <a:latin typeface="Times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</a:t>
            </a:fld>
            <a:endParaRPr lang="en-US">
              <a:latin typeface="Times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/>
              <a:t>Thanks.</a:t>
            </a:r>
          </a:p>
          <a:p>
            <a:pPr>
              <a:spcBef>
                <a:spcPct val="0"/>
              </a:spcBef>
            </a:pPr>
            <a:r>
              <a:rPr lang="en-US"/>
              <a:t>I</a:t>
            </a:r>
            <a:r>
              <a:rPr lang="ja-JP" altLang="en-US"/>
              <a:t>’</a:t>
            </a:r>
            <a:r>
              <a:rPr lang="en-US" altLang="ja-JP"/>
              <a:t>m MAA president, but also as a person genuinely interested in calc reform.    Indeed, I</a:t>
            </a:r>
            <a:r>
              <a:rPr lang="ja-JP" altLang="en-US"/>
              <a:t>’</a:t>
            </a:r>
            <a:r>
              <a:rPr lang="en-US" altLang="ja-JP"/>
              <a:t>ve written about it.</a:t>
            </a:r>
          </a:p>
          <a:p>
            <a:pPr>
              <a:spcBef>
                <a:spcPct val="0"/>
              </a:spcBef>
            </a:pPr>
            <a:r>
              <a:rPr lang="en-US"/>
              <a:t>Graphical, numerical, and symbolic points of view.</a:t>
            </a:r>
          </a:p>
          <a:p>
            <a:pPr>
              <a:spcBef>
                <a:spcPct val="0"/>
              </a:spcBef>
            </a:pPr>
            <a:r>
              <a:rPr lang="en-US"/>
              <a:t>Kinda like this picture … a few words more about it later, maybe.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B0AC7B-E57B-4277-BEF4-442E4D999647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10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8AB383-4306-40CF-90AE-82E4AE87C57C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11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99D887-78A0-4536-91F7-AE489AD6E4DB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12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878B66-81FE-4CA4-A38D-316753B24915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13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343B8A-F149-46B9-9B01-362168745149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14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530CCB-33AB-469C-B714-F2D2C90B9A19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15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00344E-6CD4-4807-AD9E-163F4FB27DF6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16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SUMMA:  strengthening underrepresented minority math achievement</a:t>
            </a:r>
          </a:p>
          <a:p>
            <a:pPr>
              <a:spcBef>
                <a:spcPct val="0"/>
              </a:spcBef>
            </a:pPr>
            <a:r>
              <a:rPr lang="en-US" smtClean="0"/>
              <a:t>NREUP:   national research experiences for undergraduates program</a:t>
            </a:r>
          </a:p>
          <a:p>
            <a:pPr>
              <a:spcBef>
                <a:spcPct val="0"/>
              </a:spcBef>
            </a:pPr>
            <a:r>
              <a:rPr lang="en-US" smtClean="0"/>
              <a:t>INGenIOuS:   Investing in the Next Generation through Innovative and Outstanding Strategies 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DFB28E-675F-46F0-B27E-B838E6EA1A6A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6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Duren wrote:   Main problem is that students can’t read it.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D0BE5D-AC81-4C44-99A6-D8CC8FDF9EFE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7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GCMC hard to implement; serious shortage of college teachers of math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77A5FA-ED48-4C27-AA5E-3ECA7F73C013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8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BD9B87-AF95-4B84-A0AD-762B89D84A37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9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DA672-A3F3-4BCA-88A5-4FF3A0DD1047}" type="datetime1">
              <a:rPr lang="en-US"/>
              <a:pPr>
                <a:defRPr/>
              </a:pPr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 Louisville October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904E4-8A08-43D8-8303-BE4C1D3A56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6B2FD-ED69-42E9-96DF-923197B824BF}" type="datetime1">
              <a:rPr lang="en-US"/>
              <a:pPr>
                <a:defRPr/>
              </a:pPr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 Louisville October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2296F-1008-4DC5-B7F9-715795244A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ECC3D-6945-4CE3-970B-FD6573D018E7}" type="datetime1">
              <a:rPr lang="en-US"/>
              <a:pPr>
                <a:defRPr/>
              </a:pPr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 Louisville October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CCFB-33BE-4815-83B6-41FFF9EE5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8741-9B2F-41DF-95C2-5FFE0D9B9E27}" type="datetime1">
              <a:rPr lang="en-US"/>
              <a:pPr>
                <a:defRPr/>
              </a:pPr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 Louisville October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D1108-1045-426E-A1BA-11DB488D69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63868-71AB-44F1-877C-F88931E14A4A}" type="datetime1">
              <a:rPr lang="en-US"/>
              <a:pPr>
                <a:defRPr/>
              </a:pPr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 Louisville October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C98AE-D647-408E-BCD3-19439B0308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4E374-498B-451D-863F-EA7CF9F627F4}" type="datetime1">
              <a:rPr lang="en-US"/>
              <a:pPr>
                <a:defRPr/>
              </a:pPr>
              <a:t>10/5/13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 Louisville October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EEAE9-3D9D-4C62-A8FE-19CD87766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33846-2451-4AB8-BCF4-BAD6F2A8DEA1}" type="datetime1">
              <a:rPr lang="en-US"/>
              <a:pPr>
                <a:defRPr/>
              </a:pPr>
              <a:t>10/5/13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 Louisville October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D18F1-A213-4595-A410-E8045613D5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58DD6-D62E-4186-97B8-48328CB432AB}" type="datetime1">
              <a:rPr lang="en-US"/>
              <a:pPr>
                <a:defRPr/>
              </a:pPr>
              <a:t>10/5/13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 Louisville October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87307-B455-4DC8-8AFD-9DC130DB09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0E598-D887-41A8-A157-BBA35E5F55E8}" type="datetime1">
              <a:rPr lang="en-US"/>
              <a:pPr>
                <a:defRPr/>
              </a:pPr>
              <a:t>10/5/13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 Louisville October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03E43-0BC0-41D3-AB17-053759F1D6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2976B-B392-4837-8504-2AF28EF983A6}" type="datetime1">
              <a:rPr lang="en-US"/>
              <a:pPr>
                <a:defRPr/>
              </a:pPr>
              <a:t>10/5/13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 Louisville October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2741A-22ED-409E-BA15-58844375E3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110A7-FC82-485F-A4D4-55E144AB7CF6}" type="datetime1">
              <a:rPr lang="en-US"/>
              <a:pPr>
                <a:defRPr/>
              </a:pPr>
              <a:t>10/5/13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AMS Louisville October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23ED5-BC0A-4945-9560-9DA5609340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14B97DF-5527-4A6D-9150-83EA7DBF5B08}" type="datetime1">
              <a:rPr lang="en-US"/>
              <a:pPr>
                <a:defRPr/>
              </a:pPr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AMS Louisville October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856FAAB-3D09-430D-A85E-79180E5A7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" descr="logo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89900" y="6216650"/>
            <a:ext cx="10541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7086600" cy="1470025"/>
          </a:xfrm>
        </p:spPr>
        <p:txBody>
          <a:bodyPr/>
          <a:lstStyle/>
          <a:p>
            <a:pPr eaLnBrk="1" hangingPunct="1"/>
            <a:r>
              <a:rPr lang="en-US" smtClean="0">
                <a:latin typeface="Times" pitchFamily="-72" charset="0"/>
                <a:ea typeface="ＭＳ Ｐゴシック" pitchFamily="-72" charset="-128"/>
                <a:cs typeface="ＭＳ Ｐゴシック" pitchFamily="-72" charset="-128"/>
              </a:rPr>
              <a:t>Mathematics, Mathematics Education, and the MAA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00163" y="3733800"/>
            <a:ext cx="6400800" cy="17526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n-US" dirty="0">
              <a:latin typeface="Times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dirty="0">
                <a:latin typeface="Times" charset="0"/>
              </a:rPr>
              <a:t>Paul Zorn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>
                <a:latin typeface="Times" charset="0"/>
              </a:rPr>
              <a:t>Saint Olaf </a:t>
            </a:r>
            <a:r>
              <a:rPr lang="en-US" dirty="0" smtClean="0">
                <a:latin typeface="Times" charset="0"/>
              </a:rPr>
              <a:t>College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>
                <a:latin typeface="Times" charset="0"/>
              </a:rPr>
              <a:t>Past President, MAA</a:t>
            </a:r>
            <a:endParaRPr lang="en-US" dirty="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6196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2015 (Centennial) CUPM Guide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28625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maa.org/cupm</a:t>
            </a:r>
          </a:p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recognizes broad variety of “math” majors</a:t>
            </a:r>
          </a:p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sections on Courses (e.g., abstract algebra) and on Programs (e.g., math. biology, actuarial math)</a:t>
            </a:r>
          </a:p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emphasis on curricular and cognitive goals, not just course content </a:t>
            </a:r>
          </a:p>
          <a:p>
            <a:pPr eaLnBrk="1" hangingPunct="1"/>
            <a:endParaRPr lang="en-US" smtClean="0">
              <a:ea typeface="ＭＳ Ｐゴシック" pitchFamily="-72" charset="-128"/>
              <a:cs typeface="ＭＳ Ｐゴシック" pitchFamily="-72" charset="-128"/>
            </a:endParaRPr>
          </a:p>
          <a:p>
            <a:pPr eaLnBrk="1" hangingPunct="1"/>
            <a:endParaRPr lang="en-US" i="1" smtClean="0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ADAE65-81F5-4632-8BDD-BABB54931023}" type="datetime1"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10/5/13</a:t>
            </a:fld>
            <a:endParaRPr lang="en-US">
              <a:latin typeface="Calibri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t>AMS Louisville 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6196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2015 (Centennial) CUPM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954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itchFamily="-72" charset="0"/>
              <a:buNone/>
            </a:pPr>
            <a:r>
              <a:rPr lang="en-US" sz="3600" b="1" i="1" smtClean="0">
                <a:ea typeface="ＭＳ Ｐゴシック" pitchFamily="-72" charset="-128"/>
                <a:cs typeface="ＭＳ Ｐゴシック" pitchFamily="-72" charset="-128"/>
              </a:rPr>
              <a:t>Cognitive</a:t>
            </a:r>
            <a:r>
              <a:rPr lang="en-US" sz="3600" i="1" smtClean="0">
                <a:ea typeface="ＭＳ Ｐゴシック" pitchFamily="-72" charset="-128"/>
                <a:cs typeface="ＭＳ Ｐゴシック" pitchFamily="-72" charset="-128"/>
              </a:rPr>
              <a:t> goals for math. sciences major</a:t>
            </a:r>
          </a:p>
          <a:p>
            <a:pPr marL="0" indent="0" eaLnBrk="1" hangingPunct="1">
              <a:buFont typeface="Arial" pitchFamily="-72" charset="0"/>
              <a:buNone/>
            </a:pPr>
            <a:endParaRPr lang="en-US" sz="3600" i="1" smtClean="0">
              <a:ea typeface="ＭＳ Ｐゴシック" pitchFamily="-72" charset="-128"/>
              <a:cs typeface="ＭＳ Ｐゴシック" pitchFamily="-72" charset="-128"/>
            </a:endParaRP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analytical and critical thinking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problem solving and modeling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creativity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mathematical curiosity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communication skills</a:t>
            </a:r>
          </a:p>
          <a:p>
            <a:pPr marL="0" indent="0" eaLnBrk="1" hangingPunct="1"/>
            <a:endParaRPr lang="en-US" i="1" smtClean="0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745D62-9A41-4CF2-BA30-351A1E85C6BD}" type="datetime1"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10/5/13</a:t>
            </a:fld>
            <a:endParaRPr lang="en-US">
              <a:latin typeface="Calibri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t>AMS Louisville 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6196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2015 (Centennial) CUPM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954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itchFamily="-72" charset="0"/>
              <a:buNone/>
            </a:pPr>
            <a:r>
              <a:rPr lang="en-US" sz="3600" b="1" i="1" smtClean="0">
                <a:ea typeface="ＭＳ Ｐゴシック" pitchFamily="-72" charset="-128"/>
                <a:cs typeface="ＭＳ Ｐゴシック" pitchFamily="-72" charset="-128"/>
              </a:rPr>
              <a:t>Curricular</a:t>
            </a:r>
            <a:r>
              <a:rPr lang="en-US" sz="3600" i="1" smtClean="0">
                <a:ea typeface="ＭＳ Ｐゴシック" pitchFamily="-72" charset="-128"/>
                <a:cs typeface="ＭＳ Ｐゴシック" pitchFamily="-72" charset="-128"/>
              </a:rPr>
              <a:t> goals for math. sciences major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continuous, discrete, algebraic, geometric, deterministic, and stochastic themes, and relationships among them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connections between math, other subjects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interplay of applications and theory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appropriate use of technology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beauty, joy and power of mathematics</a:t>
            </a:r>
            <a:endParaRPr lang="en-US" i="1" smtClean="0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6BA2A1-8816-4D75-8260-1565939B8EA9}" type="datetime1"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10/5/13</a:t>
            </a:fld>
            <a:endParaRPr lang="en-US">
              <a:latin typeface="Calibri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t>AMS Louisville 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6196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2015 (Centennial) CUPM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954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itchFamily="-72" charset="0"/>
              <a:buNone/>
            </a:pPr>
            <a:r>
              <a:rPr lang="en-US" sz="3600" b="1" i="1" smtClean="0">
                <a:ea typeface="ＭＳ Ｐゴシック" pitchFamily="-72" charset="-128"/>
                <a:cs typeface="ＭＳ Ｐゴシック" pitchFamily="-72" charset="-128"/>
              </a:rPr>
              <a:t>Content </a:t>
            </a:r>
            <a:r>
              <a:rPr lang="en-US" sz="3600" i="1" smtClean="0">
                <a:ea typeface="ＭＳ Ｐゴシック" pitchFamily="-72" charset="-128"/>
                <a:cs typeface="ＭＳ Ｐゴシック" pitchFamily="-72" charset="-128"/>
              </a:rPr>
              <a:t>goals for math. sciences major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single and multivar. calculus and linear algebra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proofs and their role in mathematics 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statistics, computing, math modeling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use of math in at least one other discipline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experience discrete </a:t>
            </a:r>
            <a:r>
              <a:rPr lang="en-US" i="1" smtClean="0">
                <a:ea typeface="ＭＳ Ｐゴシック" pitchFamily="-72" charset="-128"/>
                <a:cs typeface="ＭＳ Ｐゴシック" pitchFamily="-72" charset="-128"/>
              </a:rPr>
              <a:t>and</a:t>
            </a:r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continuous math 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depth in a mathematical area at upper level 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≥1 “high impact” course or experience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orientation to math careers</a:t>
            </a:r>
            <a:endParaRPr lang="en-US" i="1" smtClean="0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EC1401-D978-4041-8075-410965637450}" type="datetime1"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10/5/13</a:t>
            </a:fld>
            <a:endParaRPr lang="en-US">
              <a:latin typeface="Calibri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46196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INGenIOuS Project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28625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ingenious.jit.su</a:t>
            </a:r>
          </a:p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partners:   AMS, MAA, SIAM, ASA, NSF</a:t>
            </a:r>
          </a:p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about math/stat workforce preparation at undergrad and graduate levels</a:t>
            </a:r>
          </a:p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6 white papers and online discussions:  recruitment/retention;  technology/MOOCS; internships;  job placement;  measurement/evaluation;  documentation/dissemination</a:t>
            </a:r>
          </a:p>
          <a:p>
            <a:pPr eaLnBrk="1" hangingPunct="1"/>
            <a:endParaRPr lang="en-US" i="1" smtClean="0">
              <a:ea typeface="ＭＳ Ｐゴシック" pitchFamily="-72" charset="-128"/>
              <a:cs typeface="ＭＳ Ｐゴシック" pitchFamily="-72" charset="-128"/>
            </a:endParaRPr>
          </a:p>
          <a:p>
            <a:pPr eaLnBrk="1" hangingPunct="1"/>
            <a:endParaRPr lang="en-US" i="1" smtClean="0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7A59F8-E6B5-4DAE-B6BF-28962C127DDE}" type="datetime1"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10/5/13</a:t>
            </a:fld>
            <a:endParaRPr lang="en-US">
              <a:latin typeface="Calibri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t>AMS Louisville 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6196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INGenIOuS Workshop, July 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954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itchFamily="-72" charset="0"/>
              <a:buNone/>
            </a:pPr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Report in progress …  6 (draft-y!) strategy “threads”: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bridge gaps between business, industry, and government and academia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improve students’ preparation for non-academic careers 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build public awareness of mathematics and statistics in STEM and non-STEM careers</a:t>
            </a:r>
          </a:p>
          <a:p>
            <a:pPr marL="0" indent="0" eaLnBrk="1" hangingPunct="1"/>
            <a:endParaRPr lang="en-US" i="1" smtClean="0">
              <a:ea typeface="ＭＳ Ｐゴシック" pitchFamily="-72" charset="-128"/>
              <a:cs typeface="ＭＳ Ｐゴシック" pitchFamily="-72" charset="-128"/>
            </a:endParaRPr>
          </a:p>
          <a:p>
            <a:pPr marL="0" indent="0" eaLnBrk="1" hangingPunct="1"/>
            <a:endParaRPr lang="en-US" i="1" smtClean="0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3ABB75-5C48-46FE-B42F-98E90C2F2ABA}" type="datetime1"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10/5/13</a:t>
            </a:fld>
            <a:endParaRPr lang="en-US">
              <a:latin typeface="Calibri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t>AMS Louisville 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46196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INGenIOuS Workshop, July 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954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itchFamily="-72" charset="0"/>
              <a:buNone/>
            </a:pPr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Report in progress …  some (draft-y!) strategy “threads”: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diversify incentives, rewards, and methods of recognition in academia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develop new curricular pathways</a:t>
            </a:r>
          </a:p>
          <a:p>
            <a:pPr marL="0" indent="0"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 build and sustain professional communities.</a:t>
            </a:r>
          </a:p>
          <a:p>
            <a:pPr marL="0" indent="0" eaLnBrk="1" hangingPunct="1">
              <a:buFont typeface="Arial" pitchFamily="-72" charset="0"/>
              <a:buNone/>
            </a:pPr>
            <a:endParaRPr lang="en-US" smtClean="0">
              <a:ea typeface="ＭＳ Ｐゴシック" pitchFamily="-72" charset="-128"/>
              <a:cs typeface="ＭＳ Ｐゴシック" pitchFamily="-72" charset="-128"/>
            </a:endParaRPr>
          </a:p>
          <a:p>
            <a:pPr marL="0" indent="0" eaLnBrk="1" hangingPunct="1">
              <a:buFont typeface="Arial" pitchFamily="-72" charset="0"/>
              <a:buNone/>
            </a:pPr>
            <a:endParaRPr lang="en-US" smtClean="0">
              <a:ea typeface="ＭＳ Ｐゴシック" pitchFamily="-72" charset="-128"/>
              <a:cs typeface="ＭＳ Ｐゴシック" pitchFamily="-72" charset="-128"/>
            </a:endParaRPr>
          </a:p>
          <a:p>
            <a:pPr marL="0" indent="0" eaLnBrk="1" hangingPunct="1"/>
            <a:endParaRPr lang="en-US" i="1" smtClean="0">
              <a:ea typeface="ＭＳ Ｐゴシック" pitchFamily="-72" charset="-128"/>
              <a:cs typeface="ＭＳ Ｐゴシック" pitchFamily="-72" charset="-128"/>
            </a:endParaRPr>
          </a:p>
          <a:p>
            <a:pPr marL="0" indent="0" eaLnBrk="1" hangingPunct="1"/>
            <a:endParaRPr lang="en-US" i="1" smtClean="0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12D532-BF2D-47AD-BAB3-9E4319AED94F}" type="datetime1"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10/5/13</a:t>
            </a:fld>
            <a:endParaRPr lang="en-US">
              <a:latin typeface="Calibri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t>AMS Louisville October 2013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From MAA’s mission statement: 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-72" charset="0"/>
              <a:buNone/>
            </a:pPr>
            <a:r>
              <a:rPr lang="en-US" i="1" smtClean="0">
                <a:ea typeface="ＭＳ Ｐゴシック" pitchFamily="-72" charset="-128"/>
                <a:cs typeface="ＭＳ Ｐゴシック" pitchFamily="-72" charset="-128"/>
              </a:rPr>
              <a:t>	… to advance the mathematical sciences, especially at the collegiate level, by supporting effective mathematical education at all levels, supporting research and scholarship, providing professional development … 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8A3D28-868F-4B4F-A05E-60DDEDF2D973}" type="datetime1"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10/5/13</a:t>
            </a:fld>
            <a:endParaRPr lang="en-US">
              <a:latin typeface="Calibri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t>AMS Louisville 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6196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How MAA works “to advance … “ 1 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itchFamily="-72" charset="0"/>
              <a:buNone/>
            </a:pPr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Council on Programs and Students </a:t>
            </a:r>
          </a:p>
          <a:p>
            <a:pPr marL="0" indent="0" eaLnBrk="1" hangingPunct="1">
              <a:buFont typeface="Arial" pitchFamily="-72" charset="0"/>
              <a:buNone/>
            </a:pPr>
            <a:endParaRPr lang="en-US" i="1" smtClean="0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C705F0-3989-424D-AED5-25706E3CD600}" type="datetime1"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10/5/13</a:t>
            </a:fld>
            <a:endParaRPr lang="en-US">
              <a:latin typeface="Calibri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t>AMS Louisville October 2013</a:t>
            </a:r>
          </a:p>
        </p:txBody>
      </p:sp>
      <p:pic>
        <p:nvPicPr>
          <p:cNvPr id="18437" name="Picture 7" descr="Screen Shot 2013-10-03 at 3.07.29 P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6338" y="1570038"/>
            <a:ext cx="6629400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6196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How MAA works “to advance … “ 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4478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i="1" dirty="0" smtClean="0"/>
              <a:t>Prizes, awards</a:t>
            </a:r>
            <a:r>
              <a:rPr lang="en-US" dirty="0" smtClean="0"/>
              <a:t>:   Alder, </a:t>
            </a:r>
            <a:r>
              <a:rPr lang="en-US" dirty="0" err="1" smtClean="0"/>
              <a:t>Dolciani</a:t>
            </a:r>
            <a:r>
              <a:rPr lang="en-US" dirty="0" smtClean="0"/>
              <a:t>, </a:t>
            </a:r>
            <a:r>
              <a:rPr lang="en-US" dirty="0" err="1" smtClean="0"/>
              <a:t>Haimo</a:t>
            </a:r>
            <a:r>
              <a:rPr lang="en-US" dirty="0" smtClean="0"/>
              <a:t>, </a:t>
            </a:r>
            <a:r>
              <a:rPr lang="en-US" dirty="0" err="1" smtClean="0"/>
              <a:t>Sliffe</a:t>
            </a:r>
            <a:r>
              <a:rPr lang="en-US" dirty="0" smtClean="0"/>
              <a:t>, Gung Hu, section teaching awards, …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i="1" dirty="0" smtClean="0"/>
              <a:t>Journals</a:t>
            </a:r>
            <a:r>
              <a:rPr lang="en-US" dirty="0" smtClean="0"/>
              <a:t>:    Monthly, Magazine, CMJ, Math Horizons, …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i="1" dirty="0" smtClean="0"/>
              <a:t>Meetings:   </a:t>
            </a:r>
            <a:r>
              <a:rPr lang="en-US" dirty="0" err="1" smtClean="0"/>
              <a:t>MathFest</a:t>
            </a:r>
            <a:r>
              <a:rPr lang="en-US" dirty="0" smtClean="0"/>
              <a:t>, JMM, Sections …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i="1" dirty="0" smtClean="0"/>
              <a:t>Professional development</a:t>
            </a:r>
            <a:r>
              <a:rPr lang="en-US" dirty="0" smtClean="0"/>
              <a:t>:  PREP workshops, </a:t>
            </a:r>
            <a:r>
              <a:rPr lang="en-US" dirty="0" err="1" smtClean="0"/>
              <a:t>minicourses</a:t>
            </a:r>
            <a:r>
              <a:rPr lang="en-US" dirty="0" smtClean="0"/>
              <a:t>, short courses, …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i="1" dirty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AED6C3-4670-4333-96E4-3A681A8ABC52}" type="datetime1"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10/5/13</a:t>
            </a:fld>
            <a:endParaRPr lang="en-US">
              <a:latin typeface="Calibri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t>AMS Louisville 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6196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How MAA works “to advance … “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4478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i="1" dirty="0" smtClean="0"/>
              <a:t>Book series</a:t>
            </a:r>
            <a:r>
              <a:rPr lang="en-US" dirty="0" smtClean="0"/>
              <a:t>:   MAA Notes, MAA textbooks, …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i="1" dirty="0" smtClean="0"/>
              <a:t>Online resources</a:t>
            </a:r>
            <a:r>
              <a:rPr lang="en-US" dirty="0" smtClean="0"/>
              <a:t>:    </a:t>
            </a:r>
            <a:r>
              <a:rPr lang="en-US" dirty="0" err="1" smtClean="0"/>
              <a:t>WeBWorK</a:t>
            </a:r>
            <a:r>
              <a:rPr lang="en-US" dirty="0" smtClean="0"/>
              <a:t>,  Convergence, Digital Classroom Resources, …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i="1" dirty="0" smtClean="0"/>
              <a:t>SIGMAAS</a:t>
            </a:r>
            <a:r>
              <a:rPr lang="en-US" dirty="0" smtClean="0"/>
              <a:t>:  RUME,  TAHSM, </a:t>
            </a:r>
            <a:r>
              <a:rPr lang="en-US" dirty="0" err="1" smtClean="0"/>
              <a:t>StatEd</a:t>
            </a:r>
            <a:r>
              <a:rPr lang="en-US" dirty="0" smtClean="0"/>
              <a:t>, …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i="1" dirty="0" smtClean="0"/>
              <a:t>In MAA governance:  </a:t>
            </a:r>
            <a:r>
              <a:rPr lang="en-US" dirty="0" smtClean="0"/>
              <a:t>Governor-at-Large, High School Teachers;   Governor-at-Large, Teacher Education, …    </a:t>
            </a:r>
            <a:endParaRPr lang="en-US" i="1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i="1" dirty="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A8A1-0935-434E-84AA-D21BA1ABA1D3}" type="datetime1"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10/5/13</a:t>
            </a:fld>
            <a:endParaRPr lang="en-US">
              <a:latin typeface="Calibri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t>AMS Louisville 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6196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How MAA works “to advance … “ 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4478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i="1" dirty="0" smtClean="0"/>
              <a:t>Encouraging diversity</a:t>
            </a:r>
            <a:r>
              <a:rPr lang="en-US" dirty="0" smtClean="0"/>
              <a:t>:   SUMMA, SUMMA/NREUP, WAM …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i="1" dirty="0" smtClean="0"/>
              <a:t>Pass-through grants</a:t>
            </a:r>
            <a:r>
              <a:rPr lang="en-US" dirty="0" smtClean="0"/>
              <a:t>:  RUMC, Tensor SUMMA, Tensor WAM,  student travel …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i="1" dirty="0" smtClean="0"/>
              <a:t>Competitions:</a:t>
            </a:r>
            <a:r>
              <a:rPr lang="en-US" dirty="0" smtClean="0"/>
              <a:t>   AMC (AMC 8/10/12, AIME, USAMO, IMO),  Putnam, section contests, …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i="1" dirty="0" smtClean="0"/>
              <a:t>Other granted programs</a:t>
            </a:r>
            <a:r>
              <a:rPr lang="en-US" dirty="0" smtClean="0"/>
              <a:t>:   CUPM Curriculum Guide,  </a:t>
            </a:r>
            <a:r>
              <a:rPr lang="en-US" dirty="0" err="1" smtClean="0"/>
              <a:t>INGenIOuS</a:t>
            </a:r>
            <a:r>
              <a:rPr lang="en-US" dirty="0" smtClean="0"/>
              <a:t> project, …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i="1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BA6C90-D1BF-4896-8A04-D82DA78CB31C}" type="datetime1"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10/5/13</a:t>
            </a:fld>
            <a:endParaRPr lang="en-US">
              <a:latin typeface="Calibri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t>AMS Louisville 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6196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CUPM history (thanks, Lynn Steen)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4478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“CUP” formed 1953, appointed by MAA President E. J. </a:t>
            </a:r>
            <a:r>
              <a:rPr lang="en-US" dirty="0" err="1" smtClean="0"/>
              <a:t>McShane</a:t>
            </a:r>
            <a:r>
              <a:rPr lang="en-US" dirty="0" smtClean="0"/>
              <a:t>, pre-Sputnik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In early years, independent panels (e.g., on algebra); enlarged and “M” added 1958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Recommended </a:t>
            </a:r>
            <a:r>
              <a:rPr lang="en-US" i="1" dirty="0" smtClean="0"/>
              <a:t>Universal Mathematics </a:t>
            </a:r>
            <a:r>
              <a:rPr lang="en-US" dirty="0" smtClean="0"/>
              <a:t>course for “all freshmen”.  I: (1954) </a:t>
            </a:r>
            <a:r>
              <a:rPr lang="en-US" i="1" dirty="0" smtClean="0"/>
              <a:t>Functions and Limits</a:t>
            </a:r>
            <a:r>
              <a:rPr lang="en-US" dirty="0" smtClean="0"/>
              <a:t>;  II:  (1955) </a:t>
            </a:r>
            <a:r>
              <a:rPr lang="en-US" i="1" dirty="0" smtClean="0"/>
              <a:t>Elem. Math. of Sets</a:t>
            </a:r>
            <a:r>
              <a:rPr lang="en-US" dirty="0" smtClean="0"/>
              <a:t> 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“dual presentation” … “mass trial” at Tulane (1957) … “caused considerable difficulties” …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i="1" dirty="0"/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72D3E2-50CC-4CF4-8345-E4AB5245093D}" type="datetime1"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10/5/13</a:t>
            </a:fld>
            <a:endParaRPr lang="en-US">
              <a:latin typeface="Calibri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t>AMS Louisville 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6196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CUPM history 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4478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1965, 1972:   </a:t>
            </a:r>
            <a:r>
              <a:rPr lang="en-US" i="1" dirty="0" smtClean="0"/>
              <a:t>A </a:t>
            </a:r>
            <a:r>
              <a:rPr lang="en-US" i="1" dirty="0"/>
              <a:t>General Curriculum in Mathematics for Colleges (GCMC) </a:t>
            </a:r>
            <a:endParaRPr lang="en-US" i="1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1981</a:t>
            </a:r>
            <a:r>
              <a:rPr lang="en-US" dirty="0"/>
              <a:t>:  </a:t>
            </a:r>
            <a:r>
              <a:rPr lang="en-US" i="1" dirty="0"/>
              <a:t>Recommendations for a General Mathematical Sciences Program</a:t>
            </a:r>
            <a:r>
              <a:rPr lang="en-US" i="1" dirty="0" smtClean="0"/>
              <a:t>.    </a:t>
            </a:r>
            <a:r>
              <a:rPr lang="en-US" dirty="0" smtClean="0"/>
              <a:t>Had broader focus; recommended “mathematical sciences” majors</a:t>
            </a:r>
            <a:r>
              <a:rPr lang="en-US" i="1" dirty="0" smtClean="0"/>
              <a:t> 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1992:  </a:t>
            </a:r>
            <a:r>
              <a:rPr lang="en-US" i="1" dirty="0" smtClean="0"/>
              <a:t>Heeding the Call for Change </a:t>
            </a:r>
            <a:r>
              <a:rPr lang="en-US" dirty="0" smtClean="0"/>
              <a:t>(updates, subcommittee recommendations)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i="1" dirty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E7846B-9A25-4B86-9AB1-4D304DF76509}" type="datetime1"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10/5/13</a:t>
            </a:fld>
            <a:endParaRPr lang="en-US">
              <a:latin typeface="Calibri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t>AMS Louisville 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6196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72" charset="-128"/>
                <a:cs typeface="ＭＳ Ｐゴシック" pitchFamily="-72" charset="-128"/>
              </a:rPr>
              <a:t>2004 Curriculum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954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itchFamily="-72" charset="0"/>
              <a:buNone/>
            </a:pPr>
            <a:r>
              <a:rPr lang="en-US" i="1" smtClean="0">
                <a:ea typeface="ＭＳ Ｐゴシック" pitchFamily="-72" charset="-128"/>
                <a:cs typeface="ＭＳ Ｐゴシック" pitchFamily="-72" charset="-128"/>
              </a:rPr>
              <a:t>Undergraduate Programs and Courses in the Mathematical Sciences.   </a:t>
            </a:r>
            <a:r>
              <a:rPr lang="en-US" smtClean="0">
                <a:ea typeface="ＭＳ Ｐゴシック" pitchFamily="-72" charset="-128"/>
                <a:cs typeface="ＭＳ Ｐゴシック" pitchFamily="-72" charset="-128"/>
              </a:rPr>
              <a:t>Six recommendations:  </a:t>
            </a:r>
          </a:p>
          <a:p>
            <a:pPr marL="0" indent="0" eaLnBrk="1" hangingPunct="1">
              <a:buFont typeface="Calibri" pitchFamily="-72" charset="0"/>
              <a:buAutoNum type="arabicPeriod"/>
            </a:pPr>
            <a:r>
              <a:rPr lang="en-US" i="1" smtClean="0">
                <a:ea typeface="ＭＳ Ｐゴシック" pitchFamily="-72" charset="-128"/>
                <a:cs typeface="ＭＳ Ｐゴシック" pitchFamily="-72" charset="-128"/>
              </a:rPr>
              <a:t> Understand students’ needs, interests</a:t>
            </a:r>
          </a:p>
          <a:p>
            <a:pPr marL="0" indent="0" eaLnBrk="1" hangingPunct="1">
              <a:buFont typeface="Calibri" pitchFamily="-72" charset="0"/>
              <a:buAutoNum type="arabicPeriod"/>
            </a:pPr>
            <a:r>
              <a:rPr lang="en-US" i="1" smtClean="0">
                <a:ea typeface="ＭＳ Ｐゴシック" pitchFamily="-72" charset="-128"/>
                <a:cs typeface="ＭＳ Ｐゴシック" pitchFamily="-72" charset="-128"/>
              </a:rPr>
              <a:t> Build mathematical “habits of mind”</a:t>
            </a:r>
          </a:p>
          <a:p>
            <a:pPr marL="0" indent="0" eaLnBrk="1" hangingPunct="1">
              <a:buFont typeface="Calibri" pitchFamily="-72" charset="0"/>
              <a:buAutoNum type="arabicPeriod"/>
            </a:pPr>
            <a:r>
              <a:rPr lang="en-US" i="1" smtClean="0">
                <a:ea typeface="ＭＳ Ｐゴシック" pitchFamily="-72" charset="-128"/>
                <a:cs typeface="ＭＳ Ｐゴシック" pitchFamily="-72" charset="-128"/>
              </a:rPr>
              <a:t> Broad view:  vary perspectives, applications …</a:t>
            </a:r>
          </a:p>
          <a:p>
            <a:pPr marL="0" indent="0" eaLnBrk="1" hangingPunct="1">
              <a:buFont typeface="Calibri" pitchFamily="-72" charset="0"/>
              <a:buAutoNum type="arabicPeriod"/>
            </a:pPr>
            <a:r>
              <a:rPr lang="en-US" i="1" smtClean="0">
                <a:ea typeface="ＭＳ Ｐゴシック" pitchFamily="-72" charset="-128"/>
                <a:cs typeface="ＭＳ Ｐゴシック" pitchFamily="-72" charset="-128"/>
              </a:rPr>
              <a:t> Collaborate, team teach, design joint majors</a:t>
            </a:r>
          </a:p>
          <a:p>
            <a:pPr marL="0" indent="0" eaLnBrk="1" hangingPunct="1">
              <a:buFont typeface="Calibri" pitchFamily="-72" charset="0"/>
              <a:buAutoNum type="arabicPeriod"/>
            </a:pPr>
            <a:r>
              <a:rPr lang="en-US" i="1" smtClean="0">
                <a:ea typeface="ＭＳ Ｐゴシック" pitchFamily="-72" charset="-128"/>
                <a:cs typeface="ＭＳ Ｐゴシック" pitchFamily="-72" charset="-128"/>
              </a:rPr>
              <a:t> Use technology to apply – and learn – math </a:t>
            </a:r>
          </a:p>
          <a:p>
            <a:pPr marL="0" indent="0" eaLnBrk="1" hangingPunct="1">
              <a:buFont typeface="Calibri" pitchFamily="-72" charset="0"/>
              <a:buAutoNum type="arabicPeriod"/>
            </a:pPr>
            <a:r>
              <a:rPr lang="en-US" i="1" smtClean="0">
                <a:ea typeface="ＭＳ Ｐゴシック" pitchFamily="-72" charset="-128"/>
                <a:cs typeface="ＭＳ Ｐゴシック" pitchFamily="-72" charset="-128"/>
              </a:rPr>
              <a:t> Reward faculty for instruction </a:t>
            </a:r>
            <a:r>
              <a:rPr lang="en-US" b="1" i="1" smtClean="0">
                <a:ea typeface="ＭＳ Ｐゴシック" pitchFamily="-72" charset="-128"/>
                <a:cs typeface="ＭＳ Ｐゴシック" pitchFamily="-72" charset="-128"/>
              </a:rPr>
              <a:t>and</a:t>
            </a:r>
            <a:r>
              <a:rPr lang="en-US" i="1" smtClean="0">
                <a:ea typeface="ＭＳ Ｐゴシック" pitchFamily="-72" charset="-128"/>
                <a:cs typeface="ＭＳ Ｐゴシック" pitchFamily="-72" charset="-128"/>
              </a:rPr>
              <a:t> research</a:t>
            </a:r>
          </a:p>
          <a:p>
            <a:pPr marL="0" indent="0" eaLnBrk="1" hangingPunct="1"/>
            <a:endParaRPr lang="en-US" i="1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05257A-FC35-4F1E-B9AF-11CC5124C8C2}" type="datetime1"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10/5/13</a:t>
            </a:fld>
            <a:endParaRPr lang="en-US">
              <a:latin typeface="Calibri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pitchFamily="-72" charset="0"/>
                <a:ea typeface="ＭＳ Ｐゴシック" pitchFamily="-72" charset="-128"/>
                <a:cs typeface="ＭＳ Ｐゴシック" pitchFamily="-72" charset="-128"/>
              </a:rPr>
              <a:t>AMS Louisville 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721</Words>
  <Application>Microsoft Macintosh PowerPoint</Application>
  <PresentationFormat>On-screen Show (4:3)</PresentationFormat>
  <Paragraphs>138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ＭＳ Ｐゴシック</vt:lpstr>
      <vt:lpstr>Calibri</vt:lpstr>
      <vt:lpstr>Times</vt:lpstr>
      <vt:lpstr>Office Theme</vt:lpstr>
      <vt:lpstr>Mathematics, Mathematics Education, and the MAA</vt:lpstr>
      <vt:lpstr>From MAA’s mission statement: </vt:lpstr>
      <vt:lpstr>How MAA works “to advance … “ 1 </vt:lpstr>
      <vt:lpstr>How MAA works “to advance … “ 2 </vt:lpstr>
      <vt:lpstr>How MAA works “to advance … “ 3 </vt:lpstr>
      <vt:lpstr>How MAA works “to advance … “ 4 </vt:lpstr>
      <vt:lpstr>CUPM history (thanks, Lynn Steen)</vt:lpstr>
      <vt:lpstr>CUPM history … </vt:lpstr>
      <vt:lpstr>2004 Curriculum Guide</vt:lpstr>
      <vt:lpstr>2015 (Centennial) CUPM Guide</vt:lpstr>
      <vt:lpstr>2015 (Centennial) CUPM Guide</vt:lpstr>
      <vt:lpstr>2015 (Centennial) CUPM Guide</vt:lpstr>
      <vt:lpstr>2015 (Centennial) CUPM Guide</vt:lpstr>
      <vt:lpstr>INGenIOuS Project</vt:lpstr>
      <vt:lpstr>INGenIOuS Workshop, July 2013</vt:lpstr>
      <vt:lpstr>INGenIOuS Workshop, July 2013</vt:lpstr>
    </vt:vector>
  </TitlesOfParts>
  <Company>St. Olaf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Fake slides</dc:title>
  <dc:creator>Paul Zorn</dc:creator>
  <cp:lastModifiedBy>Paul Zorn</cp:lastModifiedBy>
  <cp:revision>15</cp:revision>
  <dcterms:created xsi:type="dcterms:W3CDTF">2012-10-25T19:37:03Z</dcterms:created>
  <dcterms:modified xsi:type="dcterms:W3CDTF">2013-10-05T20:32:09Z</dcterms:modified>
</cp:coreProperties>
</file>